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65" r:id="rId4"/>
    <p:sldId id="271" r:id="rId5"/>
    <p:sldId id="273" r:id="rId6"/>
    <p:sldId id="274" r:id="rId7"/>
    <p:sldId id="272" r:id="rId8"/>
    <p:sldId id="267" r:id="rId9"/>
    <p:sldId id="264" r:id="rId10"/>
    <p:sldId id="263" r:id="rId11"/>
    <p:sldId id="262" r:id="rId12"/>
    <p:sldId id="266" r:id="rId13"/>
    <p:sldId id="268" r:id="rId14"/>
    <p:sldId id="269" r:id="rId15"/>
    <p:sldId id="258" r:id="rId16"/>
    <p:sldId id="259" r:id="rId17"/>
    <p:sldId id="260" r:id="rId18"/>
    <p:sldId id="261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</a:t>
            </a:r>
            <a:r>
              <a:rPr lang="ru-RU" dirty="0" smtClean="0"/>
              <a:t>открытости</a:t>
            </a:r>
            <a:r>
              <a:rPr lang="ru-RU" baseline="0" dirty="0" smtClean="0"/>
              <a:t> </a:t>
            </a:r>
            <a:r>
              <a:rPr lang="ru-RU" baseline="0" dirty="0"/>
              <a:t>и доступности информации на </a:t>
            </a:r>
            <a:r>
              <a:rPr lang="ru-RU" baseline="0" dirty="0" smtClean="0"/>
              <a:t>сайтах</a:t>
            </a:r>
            <a:endParaRPr lang="ru-RU" dirty="0"/>
          </a:p>
        </c:rich>
      </c:tx>
    </c:title>
    <c:plotArea>
      <c:layout>
        <c:manualLayout>
          <c:layoutTarget val="inner"/>
          <c:xMode val="edge"/>
          <c:yMode val="edge"/>
          <c:x val="0.58685557145934164"/>
          <c:y val="0.1423233213187283"/>
          <c:w val="0.39677319026332031"/>
          <c:h val="0.83311892912039309"/>
        </c:manualLayout>
      </c:layout>
      <c:barChart>
        <c:barDir val="bar"/>
        <c:grouping val="clustered"/>
        <c:ser>
          <c:idx val="0"/>
          <c:order val="0"/>
          <c:cat>
            <c:strRef>
              <c:f>Лист1!$A$1:$A$26</c:f>
              <c:strCache>
                <c:ptCount val="26"/>
                <c:pt idx="0">
                  <c:v>ГАУСО НСО «Новосибирский областной геронтологический центр»</c:v>
                </c:pt>
                <c:pt idx="1">
                  <c:v>ГАСУ НСО «Областной дом милосердия»</c:v>
                </c:pt>
                <c:pt idx="2">
                  <c:v>ГБУ НСО «Областной центр помощи семье и детям «Морской залив»»</c:v>
                </c:pt>
                <c:pt idx="3">
                  <c:v>ГАУССО НСО «Тогучинский психоневрологический интернат»</c:v>
                </c:pt>
                <c:pt idx="4">
                  <c:v>«ГАУССО НСО Успенский психоневрологический интернат»</c:v>
                </c:pt>
                <c:pt idx="5">
                  <c:v>ГАУСО НСО «Реабилитационный центр для детей и подростков с ограниченными возможностями»</c:v>
                </c:pt>
                <c:pt idx="6">
                  <c:v>ГАУСО НСО «Областной комплексный центр социальной адаптации граждан»</c:v>
                </c:pt>
                <c:pt idx="7">
                  <c:v>ГБУСО НСО «Социально-реабилитационный центр «Снегири»</c:v>
                </c:pt>
                <c:pt idx="8">
                  <c:v>ГБУ НСО «Социально-реабилитационный центр «Виктория»»</c:v>
                </c:pt>
                <c:pt idx="9">
                  <c:v>«ГАУССО НСО Завьяловский психоневрологический интернат»</c:v>
                </c:pt>
                <c:pt idx="10">
                  <c:v>ГАУССО НСО «Обской психоневрологический интернат»</c:v>
                </c:pt>
                <c:pt idx="11">
                  <c:v>ГАУ НСО «Комплексный центр социальной адаптации инвалидов»</c:v>
                </c:pt>
                <c:pt idx="12">
                  <c:v>ГАУ НСО «Областной центр социокультурной реабилитации инвалидов»</c:v>
                </c:pt>
                <c:pt idx="13">
                  <c:v>ГАУСО НСО «Маслянинский комплексный социально-оздоровительный центр»</c:v>
                </c:pt>
                <c:pt idx="14">
                  <c:v>ГАУССО НСО «Бердский пансионат ветеранов труда им. М.И. Калинина»</c:v>
                </c:pt>
                <c:pt idx="15">
                  <c:v>ГБУ НСО «Дом ветеранов Новосибирской области»</c:v>
                </c:pt>
                <c:pt idx="16">
                  <c:v>ГБУ НСО «Социально-реабилитационный центр для несовершеннолетних» г.Татарск</c:v>
                </c:pt>
                <c:pt idx="17">
                  <c:v>ГАУССО НСО «Каменский психоневрологический интернат»</c:v>
                </c:pt>
                <c:pt idx="18">
                  <c:v>ГБУ НСО «Областной центр помощи семье и детям Радуга»</c:v>
                </c:pt>
                <c:pt idx="19">
                  <c:v>ГАУ НСО «Областной центр социальной реабилитации для инвалидов»</c:v>
                </c:pt>
                <c:pt idx="20">
                  <c:v>ГАСУСО НСО «Бибихинский специальный дом-интернат»</c:v>
                </c:pt>
                <c:pt idx="21">
                  <c:v>ГАУ НСО «Чулымский специальный дом-интернат для престарелых и инвалидов»</c:v>
                </c:pt>
                <c:pt idx="22">
                  <c:v>ГАСУСО НСО «Ояшинский дом-интернат для умственно-отсталых детей»</c:v>
                </c:pt>
                <c:pt idx="23">
                  <c:v>ГАУ НСО ССО «Новосибирский дом ветеранов»</c:v>
                </c:pt>
                <c:pt idx="24">
                  <c:v>ГБУ НСО «Областной центр помощи детям, оставшимся без попечения родителей»</c:v>
                </c:pt>
                <c:pt idx="25">
                  <c:v>ГАУССО НСО «Болотнинский психоневрологический интернат»</c:v>
                </c:pt>
              </c:strCache>
            </c:strRef>
          </c:cat>
          <c:val>
            <c:numRef>
              <c:f>Лист1!$B$1:$B$26</c:f>
              <c:numCache>
                <c:formatCode>General</c:formatCode>
                <c:ptCount val="2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7.8</c:v>
                </c:pt>
                <c:pt idx="4">
                  <c:v>7.8</c:v>
                </c:pt>
                <c:pt idx="5">
                  <c:v>7.8</c:v>
                </c:pt>
                <c:pt idx="6">
                  <c:v>7.8</c:v>
                </c:pt>
                <c:pt idx="7">
                  <c:v>7.8</c:v>
                </c:pt>
                <c:pt idx="8">
                  <c:v>7.8</c:v>
                </c:pt>
                <c:pt idx="9">
                  <c:v>7.6</c:v>
                </c:pt>
                <c:pt idx="10">
                  <c:v>6.6</c:v>
                </c:pt>
                <c:pt idx="11">
                  <c:v>6.6</c:v>
                </c:pt>
                <c:pt idx="12">
                  <c:v>6.6</c:v>
                </c:pt>
                <c:pt idx="13">
                  <c:v>6.6</c:v>
                </c:pt>
                <c:pt idx="14">
                  <c:v>6.6</c:v>
                </c:pt>
                <c:pt idx="15">
                  <c:v>6.6</c:v>
                </c:pt>
                <c:pt idx="16">
                  <c:v>6.6</c:v>
                </c:pt>
                <c:pt idx="17">
                  <c:v>6.5</c:v>
                </c:pt>
                <c:pt idx="18">
                  <c:v>4.5999999999999996</c:v>
                </c:pt>
                <c:pt idx="19">
                  <c:v>1.3</c:v>
                </c:pt>
                <c:pt idx="20">
                  <c:v>1.2</c:v>
                </c:pt>
                <c:pt idx="21">
                  <c:v>1.2</c:v>
                </c:pt>
                <c:pt idx="22">
                  <c:v>1.2</c:v>
                </c:pt>
                <c:pt idx="23">
                  <c:v>1.2</c:v>
                </c:pt>
                <c:pt idx="24">
                  <c:v>1.2</c:v>
                </c:pt>
                <c:pt idx="25">
                  <c:v>1.2</c:v>
                </c:pt>
              </c:numCache>
            </c:numRef>
          </c:val>
        </c:ser>
        <c:dLbls>
          <c:showVal val="1"/>
        </c:dLbls>
        <c:overlap val="-25"/>
        <c:axId val="112657152"/>
        <c:axId val="112871680"/>
      </c:barChart>
      <c:catAx>
        <c:axId val="112657152"/>
        <c:scaling>
          <c:orientation val="minMax"/>
        </c:scaling>
        <c:axPos val="l"/>
        <c:majorTickMark val="none"/>
        <c:tickLblPos val="nextTo"/>
        <c:crossAx val="112871680"/>
        <c:crosses val="autoZero"/>
        <c:auto val="1"/>
        <c:lblAlgn val="ctr"/>
        <c:lblOffset val="100"/>
      </c:catAx>
      <c:valAx>
        <c:axId val="11287168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1265715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Пол</a:t>
            </a:r>
          </a:p>
        </c:rich>
      </c:tx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Пол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пол</c:v>
                </c:pt>
                <c:pt idx="1">
                  <c:v>муж</c:v>
                </c:pt>
                <c:pt idx="2">
                  <c:v>жен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5</c:v>
                </c:pt>
                <c:pt idx="2">
                  <c:v>12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Возраст</a:t>
            </a:r>
          </a:p>
        </c:rich>
      </c:tx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Возраст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7.7042061116016386E-2"/>
                  <c:y val="-0.1446089323408510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Лист1!$A$6:$A$9</c:f>
              <c:strCache>
                <c:ptCount val="4"/>
                <c:pt idx="0">
                  <c:v>возраст</c:v>
                </c:pt>
                <c:pt idx="1">
                  <c:v>18-30</c:v>
                </c:pt>
                <c:pt idx="2">
                  <c:v>30-45</c:v>
                </c:pt>
                <c:pt idx="3">
                  <c:v>45-60</c:v>
                </c:pt>
              </c:strCache>
            </c:strRef>
          </c:cat>
          <c:val>
            <c:numRef>
              <c:f>Лист1!$B$6:$B$9</c:f>
              <c:numCache>
                <c:formatCode>General</c:formatCode>
                <c:ptCount val="4"/>
                <c:pt idx="1">
                  <c:v>8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доступностью и качеством предоставляемй информации</a:t>
            </a:r>
          </a:p>
        </c:rich>
      </c:tx>
      <c:layout>
        <c:manualLayout>
          <c:xMode val="edge"/>
          <c:yMode val="edge"/>
          <c:x val="9.7395888013998233E-2"/>
          <c:y val="4.9751243781094526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Лист1!$B$12</c:f>
              <c:strCache>
                <c:ptCount val="1"/>
                <c:pt idx="0">
                  <c:v>дост</c:v>
                </c:pt>
              </c:strCache>
            </c:strRef>
          </c:tx>
          <c:cat>
            <c:strRef>
              <c:f>Лист1!$A$13:$A$17</c:f>
              <c:strCache>
                <c:ptCount val="5"/>
                <c:pt idx="0">
                  <c:v>личное общение</c:v>
                </c:pt>
                <c:pt idx="1">
                  <c:v>телефон</c:v>
                </c:pt>
                <c:pt idx="2">
                  <c:v>сайт</c:v>
                </c:pt>
                <c:pt idx="3">
                  <c:v>стенд</c:v>
                </c:pt>
                <c:pt idx="4">
                  <c:v>буклет</c:v>
                </c:pt>
              </c:strCache>
            </c:strRef>
          </c:cat>
          <c:val>
            <c:numRef>
              <c:f>Лист1!$B$13:$B$17</c:f>
              <c:numCache>
                <c:formatCode>General</c:formatCode>
                <c:ptCount val="5"/>
                <c:pt idx="0">
                  <c:v>16</c:v>
                </c:pt>
                <c:pt idx="1">
                  <c:v>6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Лист1!$C$12</c:f>
              <c:strCache>
                <c:ptCount val="1"/>
                <c:pt idx="0">
                  <c:v>не дост</c:v>
                </c:pt>
              </c:strCache>
            </c:strRef>
          </c:tx>
          <c:cat>
            <c:strRef>
              <c:f>Лист1!$A$13:$A$17</c:f>
              <c:strCache>
                <c:ptCount val="5"/>
                <c:pt idx="0">
                  <c:v>личное общение</c:v>
                </c:pt>
                <c:pt idx="1">
                  <c:v>телефон</c:v>
                </c:pt>
                <c:pt idx="2">
                  <c:v>сайт</c:v>
                </c:pt>
                <c:pt idx="3">
                  <c:v>стенд</c:v>
                </c:pt>
                <c:pt idx="4">
                  <c:v>буклет</c:v>
                </c:pt>
              </c:strCache>
            </c:strRef>
          </c:cat>
          <c:val>
            <c:numRef>
              <c:f>Лист1!$C$13:$C$17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dLbls>
          <c:showVal val="1"/>
        </c:dLbls>
        <c:overlap val="-25"/>
        <c:axId val="41034880"/>
        <c:axId val="41036416"/>
      </c:barChart>
      <c:catAx>
        <c:axId val="41034880"/>
        <c:scaling>
          <c:orientation val="minMax"/>
        </c:scaling>
        <c:axPos val="b"/>
        <c:majorTickMark val="none"/>
        <c:tickLblPos val="nextTo"/>
        <c:crossAx val="41036416"/>
        <c:crosses val="autoZero"/>
        <c:auto val="1"/>
        <c:lblAlgn val="ctr"/>
        <c:lblOffset val="100"/>
      </c:catAx>
      <c:valAx>
        <c:axId val="410364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1034880"/>
        <c:crosses val="autoZero"/>
        <c:crossBetween val="between"/>
      </c:valAx>
    </c:plotArea>
    <c:legend>
      <c:legendPos val="t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Условия предоставления услуг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доволен</c:v>
                </c:pt>
              </c:strCache>
            </c:strRef>
          </c:tx>
          <c:cat>
            <c:strRef>
              <c:f>Лист2!$A$2:$A$13</c:f>
              <c:strCache>
                <c:ptCount val="12"/>
                <c:pt idx="0">
                  <c:v>операт реш вопр</c:v>
                </c:pt>
                <c:pt idx="1">
                  <c:v>помещения</c:v>
                </c:pt>
                <c:pt idx="2">
                  <c:v>мебель</c:v>
                </c:pt>
                <c:pt idx="3">
                  <c:v>конфид</c:v>
                </c:pt>
                <c:pt idx="4">
                  <c:v>оборудование</c:v>
                </c:pt>
                <c:pt idx="5">
                  <c:v>состояние сан оборуд</c:v>
                </c:pt>
                <c:pt idx="6">
                  <c:v>порядок оплаты</c:v>
                </c:pt>
                <c:pt idx="7">
                  <c:v>оборуд сан помещ для инвалидов</c:v>
                </c:pt>
                <c:pt idx="8">
                  <c:v>питание</c:v>
                </c:pt>
                <c:pt idx="9">
                  <c:v>соц-быт усл</c:v>
                </c:pt>
                <c:pt idx="10">
                  <c:v>хранение лич вещей</c:v>
                </c:pt>
                <c:pt idx="11">
                  <c:v>график</c:v>
                </c:pt>
              </c:strCache>
            </c:strRef>
          </c:cat>
          <c:val>
            <c:numRef>
              <c:f>Лист2!$B$2:$B$13</c:f>
              <c:numCache>
                <c:formatCode>0.0%</c:formatCode>
                <c:ptCount val="12"/>
                <c:pt idx="0" formatCode="0%">
                  <c:v>1</c:v>
                </c:pt>
                <c:pt idx="1">
                  <c:v>0.94099999999999995</c:v>
                </c:pt>
                <c:pt idx="2">
                  <c:v>0.94099999999999995</c:v>
                </c:pt>
                <c:pt idx="3">
                  <c:v>0.94099999999999995</c:v>
                </c:pt>
                <c:pt idx="4">
                  <c:v>0.88200000000000001</c:v>
                </c:pt>
                <c:pt idx="5">
                  <c:v>0.88200000000000001</c:v>
                </c:pt>
                <c:pt idx="6">
                  <c:v>0.88200000000000001</c:v>
                </c:pt>
                <c:pt idx="7">
                  <c:v>0.82299999999999995</c:v>
                </c:pt>
                <c:pt idx="8">
                  <c:v>0.70500000000000018</c:v>
                </c:pt>
                <c:pt idx="9">
                  <c:v>0.64700000000000024</c:v>
                </c:pt>
                <c:pt idx="10">
                  <c:v>0.64700000000000024</c:v>
                </c:pt>
                <c:pt idx="11">
                  <c:v>0.58799999999999997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не доволен</c:v>
                </c:pt>
              </c:strCache>
            </c:strRef>
          </c:tx>
          <c:cat>
            <c:strRef>
              <c:f>Лист2!$A$2:$A$13</c:f>
              <c:strCache>
                <c:ptCount val="12"/>
                <c:pt idx="0">
                  <c:v>операт реш вопр</c:v>
                </c:pt>
                <c:pt idx="1">
                  <c:v>помещения</c:v>
                </c:pt>
                <c:pt idx="2">
                  <c:v>мебель</c:v>
                </c:pt>
                <c:pt idx="3">
                  <c:v>конфид</c:v>
                </c:pt>
                <c:pt idx="4">
                  <c:v>оборудование</c:v>
                </c:pt>
                <c:pt idx="5">
                  <c:v>состояние сан оборуд</c:v>
                </c:pt>
                <c:pt idx="6">
                  <c:v>порядок оплаты</c:v>
                </c:pt>
                <c:pt idx="7">
                  <c:v>оборуд сан помещ для инвалидов</c:v>
                </c:pt>
                <c:pt idx="8">
                  <c:v>питание</c:v>
                </c:pt>
                <c:pt idx="9">
                  <c:v>соц-быт усл</c:v>
                </c:pt>
                <c:pt idx="10">
                  <c:v>хранение лич вещей</c:v>
                </c:pt>
                <c:pt idx="11">
                  <c:v>график</c:v>
                </c:pt>
              </c:strCache>
            </c:strRef>
          </c:cat>
          <c:val>
            <c:numRef>
              <c:f>Лист2!$C$2:$C$13</c:f>
              <c:numCache>
                <c:formatCode>0.0%</c:formatCode>
                <c:ptCount val="12"/>
                <c:pt idx="1">
                  <c:v>5.9000000000000011E-2</c:v>
                </c:pt>
                <c:pt idx="4">
                  <c:v>5.9000000000000011E-2</c:v>
                </c:pt>
                <c:pt idx="8">
                  <c:v>0.17600000000000005</c:v>
                </c:pt>
                <c:pt idx="9">
                  <c:v>0.11700000000000002</c:v>
                </c:pt>
                <c:pt idx="10">
                  <c:v>0.17600000000000005</c:v>
                </c:pt>
                <c:pt idx="11">
                  <c:v>0.29400000000000009</c:v>
                </c:pt>
              </c:numCache>
            </c:numRef>
          </c:val>
        </c:ser>
        <c:dLbls>
          <c:showVal val="1"/>
        </c:dLbls>
        <c:overlap val="-25"/>
        <c:axId val="41083264"/>
        <c:axId val="41084800"/>
      </c:barChart>
      <c:catAx>
        <c:axId val="41083264"/>
        <c:scaling>
          <c:orientation val="minMax"/>
        </c:scaling>
        <c:axPos val="b"/>
        <c:majorTickMark val="none"/>
        <c:tickLblPos val="nextTo"/>
        <c:crossAx val="41084800"/>
        <c:crosses val="autoZero"/>
        <c:auto val="1"/>
        <c:lblAlgn val="ctr"/>
        <c:lblOffset val="100"/>
      </c:catAx>
      <c:valAx>
        <c:axId val="4108480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41083264"/>
        <c:crosses val="autoZero"/>
        <c:crossBetween val="between"/>
      </c:valAx>
    </c:plotArea>
    <c:legend>
      <c:legendPos val="t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C019-0081-487A-AC10-0D823FCD3450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C8FE-7838-4C73-8E28-5477CFA9E0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4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DCBD8A-1FF4-464B-AC69-52A7D43E4029}" type="datetimeFigureOut">
              <a:rPr lang="ru-RU" smtClean="0"/>
              <a:pPr/>
              <a:t>20.09.2015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401887"/>
            <a:ext cx="8462174" cy="1169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работе общественного совета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7401662"/>
              </p:ext>
            </p:extLst>
          </p:nvPr>
        </p:nvGraphicFramePr>
        <p:xfrm>
          <a:off x="-468560" y="332656"/>
          <a:ext cx="98650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5654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Выводы по мониторингу сайтов:</a:t>
            </a:r>
          </a:p>
          <a:p>
            <a:pPr marL="0" indent="0">
              <a:buNone/>
            </a:pPr>
            <a:endParaRPr lang="ru-RU" sz="2000" dirty="0"/>
          </a:p>
          <a:p>
            <a:pPr marL="228600" indent="-228600">
              <a:buAutoNum type="arabicPeriod"/>
            </a:pPr>
            <a:r>
              <a:rPr lang="ru-RU" sz="2000" dirty="0" smtClean="0"/>
              <a:t>Сайты имеют разную структуру, зачастую это нагромождение информации в которой легко запутаться.</a:t>
            </a:r>
          </a:p>
          <a:p>
            <a:pPr marL="228600" indent="-228600">
              <a:buAutoNum type="arabicPeriod"/>
            </a:pPr>
            <a:r>
              <a:rPr lang="ru-RU" sz="2000" dirty="0" smtClean="0"/>
              <a:t>Некоторые сайты невозможно найти через поисковики. Фактически, не зная конкретный адрес сайта, можно сделать вывод, что его не существует.</a:t>
            </a:r>
          </a:p>
          <a:p>
            <a:pPr marL="228600" indent="-228600">
              <a:buAutoNum type="arabicPeriod"/>
            </a:pPr>
            <a:r>
              <a:rPr lang="ru-RU" sz="2000" dirty="0" smtClean="0"/>
              <a:t>Некоторые сайты имеют лишнюю рекламную информацию, которая может занимать около 25% пространства на странице и могут включать неконтролируемые рекламные звуковые дорожки.</a:t>
            </a:r>
          </a:p>
          <a:p>
            <a:pPr marL="228600" indent="-228600">
              <a:buAutoNum type="arabicPeriod"/>
            </a:pPr>
            <a:r>
              <a:rPr lang="ru-RU" sz="2000" dirty="0" smtClean="0"/>
              <a:t>Некоторые сайты выполняют роль визитки и не отражают живую деятельность учреждения.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91943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Общие рекомендации: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1. Применять единый подход к формированию структуры и заполнения информационным контентом официальных сайтов учреждений.</a:t>
            </a:r>
          </a:p>
          <a:p>
            <a:pPr marL="0" indent="0">
              <a:buNone/>
            </a:pPr>
            <a:r>
              <a:rPr lang="ru-RU" sz="2000" dirty="0" smtClean="0"/>
              <a:t>2. Создать единый консультативный центр при министерстве социального развития по созданию и администрированию сайтов учреждений.</a:t>
            </a:r>
          </a:p>
          <a:p>
            <a:pPr marL="0" indent="0">
              <a:buNone/>
            </a:pPr>
            <a:r>
              <a:rPr lang="ru-RU" sz="2000" dirty="0" smtClean="0"/>
              <a:t>3. Возможно настроить взаимодействие между самими учреждениями (имеющие успешный опыт делятся им с начинающими).</a:t>
            </a:r>
          </a:p>
          <a:p>
            <a:pPr marL="0" indent="0">
              <a:buNone/>
            </a:pPr>
            <a:r>
              <a:rPr lang="ru-RU" sz="2000" dirty="0"/>
              <a:t>4</a:t>
            </a:r>
            <a:r>
              <a:rPr lang="ru-RU" sz="2000" dirty="0" smtClean="0"/>
              <a:t>. Организовывать общие обучающие семинары по этому направлению.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0193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960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Анкетирование проводилось 6 мая 2015г. Опрошено 17 человек.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ОЦСКРИ (5 человек);</a:t>
            </a:r>
          </a:p>
          <a:p>
            <a:pPr marL="0" indent="0">
              <a:buNone/>
            </a:pPr>
            <a:r>
              <a:rPr lang="ru-RU" dirty="0" smtClean="0"/>
              <a:t>2. ОЦСРИ (6 человек);</a:t>
            </a:r>
          </a:p>
          <a:p>
            <a:pPr marL="0" indent="0">
              <a:buNone/>
            </a:pPr>
            <a:r>
              <a:rPr lang="ru-RU" dirty="0" smtClean="0"/>
              <a:t>3. КЦСАИ (6 человек);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726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6212841"/>
              </p:ext>
            </p:extLst>
          </p:nvPr>
        </p:nvGraphicFramePr>
        <p:xfrm>
          <a:off x="503238" y="530225"/>
          <a:ext cx="8183562" cy="532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97261522"/>
              </p:ext>
            </p:extLst>
          </p:nvPr>
        </p:nvGraphicFramePr>
        <p:xfrm>
          <a:off x="323528" y="40466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0059877"/>
              </p:ext>
            </p:extLst>
          </p:nvPr>
        </p:nvGraphicFramePr>
        <p:xfrm>
          <a:off x="503238" y="530225"/>
          <a:ext cx="8183562" cy="532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38520507"/>
              </p:ext>
            </p:extLst>
          </p:nvPr>
        </p:nvGraphicFramePr>
        <p:xfrm>
          <a:off x="467544" y="476672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5021218"/>
              </p:ext>
            </p:extLst>
          </p:nvPr>
        </p:nvGraphicFramePr>
        <p:xfrm>
          <a:off x="467544" y="476672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0190960"/>
              </p:ext>
            </p:extLst>
          </p:nvPr>
        </p:nvGraphicFramePr>
        <p:xfrm>
          <a:off x="467544" y="476672"/>
          <a:ext cx="8208911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51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На </a:t>
            </a:r>
            <a:r>
              <a:rPr lang="ru-RU" sz="2400" dirty="0"/>
              <a:t>основании приказа Министерства социального развития Новосибирской области № 1013 от </a:t>
            </a:r>
            <a:r>
              <a:rPr lang="ru-RU" b="1" dirty="0" smtClean="0"/>
              <a:t>26.08.2013г.</a:t>
            </a:r>
            <a:r>
              <a:rPr lang="ru-RU" sz="2400" dirty="0" smtClean="0"/>
              <a:t>  </a:t>
            </a:r>
            <a:r>
              <a:rPr lang="ru-RU" sz="2400" dirty="0"/>
              <a:t>был создан Общественный  совет по оценке качества работы государственных учреждений, подведомственных министерству социального развития Новосибирской области, оказывающих услуги в сфере социального обслуживания населения и утверждено Положение о совете.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За 2 года работы совета, было проведено </a:t>
            </a:r>
            <a:r>
              <a:rPr lang="ru-RU" sz="3200" b="1" dirty="0" smtClean="0"/>
              <a:t>8 </a:t>
            </a:r>
            <a:r>
              <a:rPr lang="ru-RU" dirty="0" smtClean="0"/>
              <a:t>общих заседаний и около </a:t>
            </a:r>
            <a:r>
              <a:rPr lang="ru-RU" sz="3200" b="1" dirty="0" smtClean="0"/>
              <a:t>15</a:t>
            </a:r>
            <a:r>
              <a:rPr lang="ru-RU" dirty="0" smtClean="0"/>
              <a:t> встреч в рабочих группах.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Привлечено около </a:t>
            </a:r>
            <a:r>
              <a:rPr lang="ru-RU" sz="3000" b="1" dirty="0" smtClean="0"/>
              <a:t>10</a:t>
            </a:r>
            <a:r>
              <a:rPr lang="ru-RU" dirty="0" smtClean="0"/>
              <a:t> волонтеров.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Сделано </a:t>
            </a:r>
            <a:r>
              <a:rPr lang="ru-RU" sz="3000" b="1" dirty="0" smtClean="0"/>
              <a:t>3</a:t>
            </a:r>
            <a:r>
              <a:rPr lang="ru-RU" dirty="0" smtClean="0"/>
              <a:t> цикла посещения учреждений (8-конец 2013 года, 3-конец 2014 года, 3-май 2015 года). При каждом посещении присутствовало </a:t>
            </a:r>
            <a:r>
              <a:rPr lang="ru-RU" sz="3300" b="1" dirty="0" smtClean="0"/>
              <a:t>2-3</a:t>
            </a:r>
            <a:r>
              <a:rPr lang="ru-RU" dirty="0" smtClean="0"/>
              <a:t> эксперта.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Проведен обучающий семинар по методике посещения учреждений для членов совета.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Разработана </a:t>
            </a:r>
            <a:r>
              <a:rPr lang="ru-RU" sz="3000" b="1" dirty="0" smtClean="0"/>
              <a:t>анкета</a:t>
            </a:r>
            <a:r>
              <a:rPr lang="ru-RU" dirty="0" smtClean="0"/>
              <a:t> для клиентов и </a:t>
            </a:r>
            <a:r>
              <a:rPr lang="ru-RU" sz="3000" b="1" dirty="0" smtClean="0"/>
              <a:t>инструкция</a:t>
            </a:r>
            <a:r>
              <a:rPr lang="ru-RU" dirty="0" smtClean="0"/>
              <a:t> по мониторингу сайтов.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рамках апробирования инструкции по мониторингу доступности информации, сделано </a:t>
            </a:r>
            <a:r>
              <a:rPr lang="ru-RU" sz="3400" b="1" dirty="0" smtClean="0"/>
              <a:t>2</a:t>
            </a:r>
            <a:r>
              <a:rPr lang="ru-RU" dirty="0" smtClean="0"/>
              <a:t> звонка методом «тайного покупателя».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986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Посещение 8 учреждений в конце 2013 года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56464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1. ГАУ </a:t>
            </a:r>
            <a:r>
              <a:rPr lang="ru-RU" sz="1200" dirty="0"/>
              <a:t>НСО «Областной центр социокультурной реабилитации» </a:t>
            </a:r>
          </a:p>
          <a:p>
            <a:pPr marL="0" indent="0">
              <a:buNone/>
            </a:pPr>
            <a:r>
              <a:rPr lang="ru-RU" sz="1200" dirty="0" smtClean="0"/>
              <a:t>Есипова </a:t>
            </a:r>
            <a:r>
              <a:rPr lang="ru-RU" sz="1200" dirty="0"/>
              <a:t>Т.П., Малицкая Е.П. </a:t>
            </a:r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Рассмотреть целесообразность </a:t>
            </a:r>
            <a:r>
              <a:rPr lang="ru-RU" sz="1200" dirty="0"/>
              <a:t>использования авторских методик, возможности выбора клиентами услуг, оказании услуг за плату, целесообразности проведения социокультурной реабилитации для городских жителей, о том, что клиенты учреждения при опросе высказались о нехватке культурных мероприятий.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2. ГАУ </a:t>
            </a:r>
            <a:r>
              <a:rPr lang="ru-RU" sz="1200" dirty="0"/>
              <a:t>СО НСО «Реабилитационный центр для детей и подростков с ограниченными возможностями» (для лиц с дефектами умственного и физического развития)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Есипова </a:t>
            </a:r>
            <a:r>
              <a:rPr lang="ru-RU" sz="1200" dirty="0"/>
              <a:t>Т.П.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Совершенствовать профессионализм </a:t>
            </a:r>
            <a:r>
              <a:rPr lang="ru-RU" sz="1200" dirty="0"/>
              <a:t>руководителя учреждения, используемых </a:t>
            </a:r>
            <a:r>
              <a:rPr lang="ru-RU" sz="1200" dirty="0" smtClean="0"/>
              <a:t>методики </a:t>
            </a:r>
            <a:r>
              <a:rPr lang="ru-RU" sz="1200" dirty="0"/>
              <a:t>и </a:t>
            </a:r>
            <a:r>
              <a:rPr lang="ru-RU" sz="1200" dirty="0" smtClean="0"/>
              <a:t>оборудование.</a:t>
            </a:r>
            <a:endParaRPr lang="ru-RU" sz="1200" dirty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3. ГАУ </a:t>
            </a:r>
            <a:r>
              <a:rPr lang="ru-RU" sz="1200" dirty="0"/>
              <a:t>НСО «Комплексный центр социальной адаптации инвалидов»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Есипова </a:t>
            </a:r>
            <a:r>
              <a:rPr lang="ru-RU" sz="1200" dirty="0"/>
              <a:t>Т.П.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Положительная общая оценка </a:t>
            </a:r>
            <a:r>
              <a:rPr lang="ru-RU" sz="1200" dirty="0"/>
              <a:t>работы учреждения и </a:t>
            </a:r>
            <a:r>
              <a:rPr lang="ru-RU" sz="1200" dirty="0" smtClean="0"/>
              <a:t>предложить установку </a:t>
            </a:r>
            <a:r>
              <a:rPr lang="ru-RU" sz="1200" dirty="0"/>
              <a:t>светофора для слабовидящих.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4. ГБУ </a:t>
            </a:r>
            <a:r>
              <a:rPr lang="ru-RU" sz="1200" dirty="0"/>
              <a:t>НСО «Областной центр социальной помощи семье и детям «Радуга»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err="1" smtClean="0"/>
              <a:t>Агаркова</a:t>
            </a:r>
            <a:r>
              <a:rPr lang="ru-RU" sz="1200" dirty="0" smtClean="0"/>
              <a:t> </a:t>
            </a:r>
            <a:r>
              <a:rPr lang="ru-RU" sz="1200" dirty="0"/>
              <a:t>Г.В.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Проведен </a:t>
            </a:r>
            <a:r>
              <a:rPr lang="ru-RU" sz="1200" dirty="0"/>
              <a:t>хороший </a:t>
            </a:r>
            <a:r>
              <a:rPr lang="ru-RU" sz="1200" dirty="0" smtClean="0"/>
              <a:t>ремонт, удобная </a:t>
            </a:r>
            <a:r>
              <a:rPr lang="ru-RU" sz="1200" dirty="0"/>
              <a:t>перепланировка помещений, очень комфортные условия для проживания клиентов, высоко оценила работу сотрудников, очередь в учреждение не превышает 4-5 человек, </a:t>
            </a:r>
            <a:r>
              <a:rPr lang="ru-RU" sz="1200" dirty="0" smtClean="0"/>
              <a:t>дала </a:t>
            </a:r>
            <a:r>
              <a:rPr lang="ru-RU" sz="1200" dirty="0"/>
              <a:t>очень высокую оценку качества обслуживания в учреждении,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err="1" smtClean="0"/>
              <a:t>Скаредова</a:t>
            </a:r>
            <a:r>
              <a:rPr lang="ru-RU" sz="1200" dirty="0" smtClean="0"/>
              <a:t> </a:t>
            </a:r>
            <a:r>
              <a:rPr lang="ru-RU" sz="1200" dirty="0"/>
              <a:t>Н.И.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Мотивировать клиентов </a:t>
            </a:r>
            <a:r>
              <a:rPr lang="ru-RU" sz="1200" dirty="0"/>
              <a:t>на сокращение сроков пребывания в учреждении.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53014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5. ГАУСО </a:t>
            </a:r>
            <a:r>
              <a:rPr lang="ru-RU" dirty="0"/>
              <a:t>НСО «</a:t>
            </a:r>
            <a:r>
              <a:rPr lang="ru-RU" dirty="0" err="1"/>
              <a:t>Маслянинский</a:t>
            </a:r>
            <a:r>
              <a:rPr lang="ru-RU" dirty="0"/>
              <a:t> комплексный социально-оздоровительный центр»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Ющенко </a:t>
            </a:r>
            <a:r>
              <a:rPr lang="ru-RU" dirty="0"/>
              <a:t>Н.Д.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Условия </a:t>
            </a:r>
            <a:r>
              <a:rPr lang="ru-RU" dirty="0"/>
              <a:t>созданы отличные, среда доступная (есть лифт, пандусы) хорошо работает сайт, проводится анкетирование клиентов, о количестве обслуживаемых в год клиентов, оценка учреждения очень хорошая.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ГАУ </a:t>
            </a:r>
            <a:r>
              <a:rPr lang="ru-RU" dirty="0"/>
              <a:t>НСО «Новосибирский областной дом ночного пребывания»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Ющенко </a:t>
            </a:r>
            <a:r>
              <a:rPr lang="ru-RU" dirty="0"/>
              <a:t>Д.Н.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Трудно </a:t>
            </a:r>
            <a:r>
              <a:rPr lang="ru-RU" dirty="0"/>
              <a:t>найти учреждение, предложение-установить указатели на пути следования.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Сухих </a:t>
            </a:r>
            <a:r>
              <a:rPr lang="ru-RU" dirty="0"/>
              <a:t>Г.А. высоко оценила работу руководителя и учреждения в целом, отметила, что руководитель владеет ситуацией, работу учреждения можно считать целесообразной, оказываемые услуги соответствуют целям и задачам учреждения, для инвалидов условия не созданы, так как там их практически нет.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ГБУ </a:t>
            </a:r>
            <a:r>
              <a:rPr lang="ru-RU" dirty="0"/>
              <a:t>НСО «Областной центр социальной помощи семье и детям «Морской залив</a:t>
            </a:r>
            <a:r>
              <a:rPr lang="ru-RU" dirty="0" smtClean="0"/>
              <a:t>»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Сухих </a:t>
            </a:r>
            <a:r>
              <a:rPr lang="ru-RU" dirty="0"/>
              <a:t>Г.И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Отсутствуют пандусы </a:t>
            </a:r>
            <a:r>
              <a:rPr lang="ru-RU" dirty="0"/>
              <a:t>(в связи с тем, что обслуживаются клиенты, не относящиеся к маломобильным), сайт находится в стадии разработки.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Есипова </a:t>
            </a:r>
            <a:r>
              <a:rPr lang="ru-RU" dirty="0"/>
              <a:t>Т.П.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Отсутствует наблюдательный совет </a:t>
            </a:r>
            <a:r>
              <a:rPr lang="ru-RU" dirty="0"/>
              <a:t>(действует попечительский совет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ГАУ </a:t>
            </a:r>
            <a:r>
              <a:rPr lang="ru-RU" dirty="0"/>
              <a:t>ССО НСО «Новосибирский дом ветеранов»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Сорокина </a:t>
            </a:r>
            <a:r>
              <a:rPr lang="ru-RU" dirty="0"/>
              <a:t>В.Л.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учреждении очень чисто, ухоженная территория, это единственное учреждение в городе, где установлен лифт в двухэтажном здании, оценка учреждению очень высокая, из недоработок – это проходная в учреждение, отсутствие указателей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415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b="1" u="sng" dirty="0" smtClean="0"/>
              <a:t>Рекомендации:</a:t>
            </a:r>
          </a:p>
          <a:p>
            <a:pPr marL="0" lvl="0" indent="0">
              <a:buNone/>
            </a:pPr>
            <a:endParaRPr lang="ru-RU" dirty="0"/>
          </a:p>
          <a:p>
            <a:pPr marL="360000" lvl="0" indent="-514350">
              <a:buFont typeface="+mj-lt"/>
              <a:buAutoNum type="arabicPeriod"/>
            </a:pPr>
            <a:r>
              <a:rPr lang="ru-RU" sz="2900" dirty="0" smtClean="0"/>
              <a:t>Усилить </a:t>
            </a:r>
            <a:r>
              <a:rPr lang="ru-RU" sz="2900" dirty="0"/>
              <a:t>работу по повышению открытости и доступности информации всех учреждений в сети Интернет.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Ввести стандарт предоставления информации и услуг для людей с ограничениями здоровья по зрению, включая проведение серии просветительских мероприятий для </a:t>
            </a:r>
            <a:r>
              <a:rPr lang="ru-RU" sz="2900" dirty="0" smtClean="0"/>
              <a:t>руководителей </a:t>
            </a:r>
            <a:r>
              <a:rPr lang="ru-RU" sz="2900" dirty="0"/>
              <a:t>и сотрудников учреждений </a:t>
            </a:r>
            <a:r>
              <a:rPr lang="ru-RU" sz="2900" dirty="0" smtClean="0"/>
              <a:t>(с </a:t>
            </a:r>
            <a:r>
              <a:rPr lang="ru-RU" sz="2900" dirty="0"/>
              <a:t>привлечением членов Общественного совета)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Предпринять конкретные шаги по улучшению качества предоставления услуг в области комфортности в каждом конкретном учреждении, разработать план мероприятий для улучшения качества для каждого учреждения. 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Рассмотреть возможность выделения транспорта министерства для учреждений социально-культурной реабилитации для сопровождения клиентов на культурные мероприятия.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Рассмотреть возможность проведения переговоров с банками для установки банкоматов в учреждениях.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Провести отдельный анализ по работе общественных и наблюдательных советов учреждений и мероприятия просветительского характера по возможностям их работы для представителей общественности и сотрудников учреждений. Это мог бы провести Общественный совет при министерстве.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 smtClean="0"/>
              <a:t>Провести </a:t>
            </a:r>
            <a:r>
              <a:rPr lang="ru-RU" sz="2900" dirty="0"/>
              <a:t>доработку методики проведения  независимой  оценки качества и распределения функций ее проведения конкретно для нашего региона. Определить способы и методы проведения такой оценки для всех остальных учреждений.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Рассмотреть возможность создания общего совета по проведению независимой оценки во всей социальной сфере при Заместителе Губернатора, курирующем всю социальную сферу.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611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 официальных сайтов (декабрь 2014 года)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623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Описание процедуры: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1. Была разработана инструкция для интервьюеров, состоящая из 7 критериев, это: 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Полнота и актуальность информации на сайте </a:t>
            </a:r>
            <a:r>
              <a:rPr lang="en-US" sz="1400" dirty="0" smtClean="0"/>
              <a:t>bus.gov.ru</a:t>
            </a:r>
            <a:r>
              <a:rPr lang="ru-RU" sz="1400" dirty="0" smtClean="0"/>
              <a:t> (официальный сайт для размещения информации о государственных учреждениях);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Полнота и актуальность информации размещаемой на официальном сайте учреждения (заложено 12 показателей);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альтернативных способов просмотра информации на сайте (</a:t>
            </a:r>
            <a:r>
              <a:rPr lang="ru-RU" sz="1400" dirty="0"/>
              <a:t>2</a:t>
            </a:r>
            <a:r>
              <a:rPr lang="ru-RU" sz="1400" dirty="0" smtClean="0"/>
              <a:t> показателя);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дистанционных способов взаимодействия (3 показателя);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Результативность </a:t>
            </a:r>
            <a:r>
              <a:rPr lang="ru-RU" sz="1400" dirty="0"/>
              <a:t>дистанционных способов </a:t>
            </a:r>
            <a:r>
              <a:rPr lang="ru-RU" sz="1400" dirty="0" smtClean="0"/>
              <a:t>взаимодействия (3 показателя);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возможности подать заявление (жалобу) на официальном сайте;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</a:t>
            </a:r>
            <a:r>
              <a:rPr lang="ru-RU" sz="1400" dirty="0"/>
              <a:t>понятной информации о порядке обращения в независимые службы или государственные (местные) органы для подачи жалобы на качество оказания социальных </a:t>
            </a:r>
            <a:r>
              <a:rPr lang="ru-RU" sz="1400" dirty="0" smtClean="0"/>
              <a:t>услуг на официальном сайте. 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2. В декабре 2014г. было привлечено 2 волонтера для </a:t>
            </a:r>
            <a:r>
              <a:rPr lang="ru-RU" sz="1400" dirty="0"/>
              <a:t>а</a:t>
            </a:r>
            <a:r>
              <a:rPr lang="ru-RU" sz="1400" dirty="0" smtClean="0"/>
              <a:t>пробации инструкции. </a:t>
            </a:r>
          </a:p>
          <a:p>
            <a:pPr marL="0" indent="0">
              <a:buNone/>
            </a:pPr>
            <a:r>
              <a:rPr lang="ru-RU" sz="1400" dirty="0" smtClean="0"/>
              <a:t>3. Просмотрено 26 сайтов учреждений, подведомственных министерству социального развития НСО.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53335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643</TotalTime>
  <Words>1025</Words>
  <Application>Microsoft Office PowerPoint</Application>
  <PresentationFormat>Экран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О работе общественного совета</vt:lpstr>
      <vt:lpstr>Слайд 2</vt:lpstr>
      <vt:lpstr>Слайд 3</vt:lpstr>
      <vt:lpstr>Слайд 4</vt:lpstr>
      <vt:lpstr>Слайд 5</vt:lpstr>
      <vt:lpstr>Слайд 6</vt:lpstr>
      <vt:lpstr>Слайд 7</vt:lpstr>
      <vt:lpstr>Мониторинг официальных сайтов (декабрь 2014 года)</vt:lpstr>
      <vt:lpstr>Слайд 9</vt:lpstr>
      <vt:lpstr>Слайд 10</vt:lpstr>
      <vt:lpstr>Слайд 11</vt:lpstr>
      <vt:lpstr>Слайд 12</vt:lpstr>
      <vt:lpstr>Анкетирование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общественного совета</dc:title>
  <dc:creator>Сиб центр</dc:creator>
  <cp:lastModifiedBy>Паша</cp:lastModifiedBy>
  <cp:revision>45</cp:revision>
  <dcterms:created xsi:type="dcterms:W3CDTF">2015-05-11T13:16:08Z</dcterms:created>
  <dcterms:modified xsi:type="dcterms:W3CDTF">2015-09-20T13:53:36Z</dcterms:modified>
</cp:coreProperties>
</file>